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Ultra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NMZ6rgqugLSIxoFcai9enIHY2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Ultr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ColorStyle" Target="colors1.xml"/><Relationship Id="rId3" Type="http://schemas.microsoft.com/office/2011/relationships/chartStyle" Target="style1.xml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ColorStyle" Target="colors2.xml"/><Relationship Id="rId3" Type="http://schemas.microsoft.com/office/2011/relationships/chartStyle" Target="style2.xml"/></Relationships>
</file>

<file path=ppt/charts/_rels/chart3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microsoft.com/office/2011/relationships/chartColorStyle" Target="colors3.xml"/><Relationship Id="rId3" Type="http://schemas.microsoft.com/office/2011/relationships/chartStyle" Target="style3.xml"/></Relationships>
</file>

<file path=ppt/charts/_rels/chart4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microsoft.com/office/2011/relationships/chartColorStyle" Target="colors4.xml"/><Relationship Id="rId3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설문조사 전체 인원</a:t>
            </a:r>
            <a:r>
              <a:rPr lang="en-US" altLang="ko-KR" sz="1000" dirty="0"/>
              <a:t>(</a:t>
            </a:r>
            <a:r>
              <a:rPr lang="ko-KR" altLang="en-US" sz="1000" dirty="0"/>
              <a:t>약 </a:t>
            </a:r>
            <a:r>
              <a:rPr lang="en-US" altLang="ko-KR" sz="1000" dirty="0"/>
              <a:t>3</a:t>
            </a:r>
            <a:r>
              <a:rPr lang="ko-KR" altLang="en-US" sz="1000" dirty="0"/>
              <a:t>천명</a:t>
            </a:r>
            <a:r>
              <a:rPr lang="en-US" altLang="ko-KR" sz="1000" dirty="0"/>
              <a:t>)</a:t>
            </a:r>
          </a:p>
        </c:rich>
      </c:tx>
      <c:layout>
        <c:manualLayout>
          <c:xMode val="edge"/>
          <c:yMode val="edge"/>
          <c:x val="0.25909688948704074"/>
          <c:y val="1.588472939675551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설문조사 전체 인원(3037명)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466-4A1C-B656-FEF78E1DF4A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466-4A1C-B656-FEF78E1DF4A6}"/>
              </c:ext>
            </c:extLst>
          </c:dPt>
          <c:dLbls>
            <c:dLbl>
              <c:idx val="0"/>
              <c:layout>
                <c:manualLayout>
                  <c:x val="-0.16390018044619423"/>
                  <c:y val="-0.11224237204724409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z="3000" b="1" baseline="0" dirty="0" smtClean="0"/>
                      <a:t>68%</a:t>
                    </a:r>
                    <a:endParaRPr lang="ko-KR" altLang="en-US" b="1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466-4A1C-B656-FEF78E1DF4A6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dirty="0" smtClean="0"/>
                      <a:t>32%</a:t>
                    </a:r>
                    <a:endParaRPr lang="ko-KR" altLang="en-US" dirty="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466-4A1C-B656-FEF78E1DF4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자주 플레이함</c:v>
                </c:pt>
                <c:pt idx="1">
                  <c:v>플레이 하지 않음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0.67500823180770497</c:v>
                </c:pt>
                <c:pt idx="1">
                  <c:v>0.32499176819229503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466-4A1C-B656-FEF78E1DF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 xmlns:c16r2="http://schemas.microsoft.com/office/drawing/2015/06/chart"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6-D466-4A1C-B656-FEF78E1DF4A6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8-D466-4A1C-B656-FEF78E1DF4A6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자주 플레이함</c:v>
                      </c:pt>
                      <c:pt idx="1">
                        <c:v>플레이 하지 않음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D466-4A1C-B656-FEF78E1DF4A6}"/>
                  </c:ext>
                </c:extLst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D466-4A1C-B656-FEF78E1DF4A6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D-D466-4A1C-B656-FEF78E1DF4A6}"/>
                    </c:ext>
                  </c:extLst>
                </c:dPt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2"/>
                      <c:pt idx="0">
                        <c:v>자주 플레이함</c:v>
                      </c:pt>
                      <c:pt idx="1">
                        <c:v>플레이 하지 않음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D466-4A1C-B656-FEF78E1DF4A6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응답자 직업 특성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응답자 직업분류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83C-42B1-B478-DA01C44DB81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83C-42B1-B478-DA01C44DB81C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83C-42B1-B478-DA01C44DB81C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 sz="3200" b="1" dirty="0" smtClean="0">
                        <a:solidFill>
                          <a:schemeClr val="accent4"/>
                        </a:solidFill>
                      </a:rPr>
                      <a:t>37%</a:t>
                    </a:r>
                    <a:endParaRPr lang="ko-KR" altLang="en-US" sz="3200" b="1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3C-42B1-B478-DA01C44DB81C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 sz="3200" b="1" dirty="0" smtClean="0"/>
                      <a:t>20%</a:t>
                    </a:r>
                    <a:endParaRPr lang="ko-KR" altLang="en-US" sz="3200" b="1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3C-42B1-B478-DA01C44DB81C}"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3C-42B1-B478-DA01C44DB8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사무직/전문직</c:v>
                </c:pt>
                <c:pt idx="1">
                  <c:v>학생</c:v>
                </c:pt>
                <c:pt idx="2">
                  <c:v>기타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</c:v>
                </c:pt>
                <c:pt idx="1">
                  <c:v>0.2</c:v>
                </c:pt>
                <c:pt idx="2">
                  <c:v>0.43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83C-42B1-B478-DA01C44DB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extLst xmlns:c16r2="http://schemas.microsoft.com/office/drawing/2015/06/chart"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8-883C-42B1-B478-DA01C44DB81C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A-883C-42B1-B478-DA01C44DB81C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5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C-883C-42B1-B478-DA01C44DB81C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사무직/전문직</c:v>
                      </c:pt>
                      <c:pt idx="1">
                        <c:v>학생</c:v>
                      </c:pt>
                      <c:pt idx="2">
                        <c:v>기타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883C-42B1-B478-DA01C44DB81C}"/>
                  </c:ext>
                </c:extLst>
              </c15:ser>
            </c15:filteredPieSeries>
            <c15:filteredPie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F-883C-42B1-B478-DA01C44DB81C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3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1-883C-42B1-B478-DA01C44DB81C}"/>
                    </c:ext>
                  </c:extLst>
                </c:dPt>
                <c:dPt>
                  <c:idx val="2"/>
                  <c:bubble3D val="0"/>
                  <c:spPr>
                    <a:solidFill>
                      <a:schemeClr val="accent5"/>
                    </a:solidFill>
                    <a:ln>
                      <a:noFill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3-883C-42B1-B478-DA01C44DB81C}"/>
                    </c:ext>
                  </c:extLst>
                </c:dPt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사무직/전문직</c:v>
                      </c:pt>
                      <c:pt idx="1">
                        <c:v>학생</c:v>
                      </c:pt>
                      <c:pt idx="2">
                        <c:v>기타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Sheet1!$D$2:$D$4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883C-42B1-B478-DA01C44DB81C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응답자 연령 비율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응답자 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38B-4210-B296-51CF59E4C24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38B-4210-B296-51CF59E4C24A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38B-4210-B296-51CF59E4C24A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38B-4210-B296-51CF59E4C2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40~50대</c:v>
                </c:pt>
                <c:pt idx="1">
                  <c:v>20~30대</c:v>
                </c:pt>
                <c:pt idx="2">
                  <c:v>10대+60대 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0.41488310833058939</c:v>
                </c:pt>
                <c:pt idx="1">
                  <c:v>0.33585775436285809</c:v>
                </c:pt>
                <c:pt idx="2">
                  <c:v>0.24925913730655253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38B-4210-B296-51CF59E4C2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F38B-4210-B296-51CF59E4C24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C-F38B-4210-B296-51CF59E4C24A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E-F38B-4210-B296-51CF59E4C24A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F38B-4210-B296-51CF59E4C24A}"/>
              </c:ext>
            </c:extLst>
          </c:dPt>
          <c:cat>
            <c:strRef>
              <c:f>Sheet1!$A$2:$A$5</c:f>
              <c:strCache>
                <c:ptCount val="3"/>
                <c:pt idx="0">
                  <c:v>40~50대</c:v>
                </c:pt>
                <c:pt idx="1">
                  <c:v>20~30대</c:v>
                </c:pt>
                <c:pt idx="2">
                  <c:v>10대+60대 이상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F38B-4210-B296-51CF59E4C2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F38B-4210-B296-51CF59E4C24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F38B-4210-B296-51CF59E4C24A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F38B-4210-B296-51CF59E4C24A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9-F38B-4210-B296-51CF59E4C24A}"/>
              </c:ext>
            </c:extLst>
          </c:dPt>
          <c:cat>
            <c:strRef>
              <c:f>Sheet1!$A$2:$A$5</c:f>
              <c:strCache>
                <c:ptCount val="3"/>
                <c:pt idx="0">
                  <c:v>40~50대</c:v>
                </c:pt>
                <c:pt idx="1">
                  <c:v>20~30대</c:v>
                </c:pt>
                <c:pt idx="2">
                  <c:v>10대+60대 이상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A-F38B-4210-B296-51CF59E4C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게임 이용자의 게임 분야별 이용률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88.3</c:v>
                </c:pt>
                <c:pt idx="1">
                  <c:v>59.6</c:v>
                </c:pt>
                <c:pt idx="2">
                  <c:v>15.4</c:v>
                </c:pt>
                <c:pt idx="3">
                  <c:v>10.6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960-4A1B-8A56-988700AAC3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64.099999999999994</c:v>
                </c:pt>
                <c:pt idx="2">
                  <c:v>20.3</c:v>
                </c:pt>
                <c:pt idx="3">
                  <c:v>11.9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960-4A1B-8A56-988700AAC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357760"/>
        <c:axId val="34879680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모바일 게임</c:v>
                      </c:pt>
                      <c:pt idx="1">
                        <c:v>PC 게임</c:v>
                      </c:pt>
                      <c:pt idx="2">
                        <c:v>콘솔 게임</c:v>
                      </c:pt>
                      <c:pt idx="3">
                        <c:v>아케이드 게임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960-4A1B-8A56-988700AAC303}"/>
                  </c:ext>
                </c:extLst>
              </c15:ser>
            </c15:filteredBarSeries>
          </c:ext>
        </c:extLst>
      </c:barChart>
      <c:catAx>
        <c:axId val="4235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879680"/>
        <c:crosses val="autoZero"/>
        <c:auto val="1"/>
        <c:lblAlgn val="ctr"/>
        <c:lblOffset val="100"/>
        <c:noMultiLvlLbl val="0"/>
      </c:catAx>
      <c:valAx>
        <c:axId val="3487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8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9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유명 IP 라그나로크를 활용한 퍼즐게임의 출시">
  <p:cSld name="유명 IP 라그나로크를 활용한 퍼즐게임의 출시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0"/>
          <p:cNvPicPr preferRelativeResize="0"/>
          <p:nvPr/>
        </p:nvPicPr>
        <p:blipFill rotWithShape="1">
          <a:blip r:embed="rId2">
            <a:alphaModFix/>
          </a:blip>
          <a:srcRect b="-793" l="-1291" r="-543" t="-1576"/>
          <a:stretch/>
        </p:blipFill>
        <p:spPr>
          <a:xfrm>
            <a:off x="8275497" y="5887941"/>
            <a:ext cx="868503" cy="970059"/>
          </a:xfrm>
          <a:prstGeom prst="rect">
            <a:avLst/>
          </a:prstGeom>
          <a:solidFill>
            <a:srgbClr val="EBD3C9">
              <a:alpha val="0"/>
            </a:srgbClr>
          </a:solidFill>
          <a:ln>
            <a:noFill/>
          </a:ln>
        </p:spPr>
      </p:pic>
      <p:sp>
        <p:nvSpPr>
          <p:cNvPr id="80" name="Google Shape;80;p30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rgbClr val="ACB8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30"/>
          <p:cNvSpPr txBox="1"/>
          <p:nvPr/>
        </p:nvSpPr>
        <p:spPr>
          <a:xfrm>
            <a:off x="381001" y="249734"/>
            <a:ext cx="39549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Malgun Gothic"/>
                <a:ea typeface="Malgun Gothic"/>
                <a:cs typeface="Malgun Gothic"/>
                <a:sym typeface="Malgun Gothic"/>
              </a:rPr>
              <a:t>퍼즐게임 장르의 특징</a:t>
            </a:r>
            <a:endParaRPr/>
          </a:p>
        </p:txBody>
      </p:sp>
      <p:sp>
        <p:nvSpPr>
          <p:cNvPr id="82" name="Google Shape;82;p30"/>
          <p:cNvSpPr txBox="1"/>
          <p:nvPr/>
        </p:nvSpPr>
        <p:spPr>
          <a:xfrm>
            <a:off x="1885205" y="4597167"/>
            <a:ext cx="5373587" cy="170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안정적인 수입 창출 모델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꾸준한 사용자 유입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가벼운 접근성과 타 장르에 비해 저렵한 개발 비용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게임 홍보 &amp; 안정적인 수입원 확보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" name="Google Shape;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309" y="998599"/>
            <a:ext cx="3321631" cy="343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8019" y="998600"/>
            <a:ext cx="2611672" cy="343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어 있음">
  <p:cSld name="비어 있음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>
  <p:cSld name="구역 머리글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8"/>
          <p:cNvPicPr preferRelativeResize="0"/>
          <p:nvPr/>
        </p:nvPicPr>
        <p:blipFill rotWithShape="1">
          <a:blip r:embed="rId2">
            <a:alphaModFix/>
          </a:blip>
          <a:srcRect b="-793" l="-1291" r="-543" t="-1576"/>
          <a:stretch/>
        </p:blipFill>
        <p:spPr>
          <a:xfrm>
            <a:off x="8275497" y="5887941"/>
            <a:ext cx="868503" cy="970059"/>
          </a:xfrm>
          <a:prstGeom prst="rect">
            <a:avLst/>
          </a:prstGeom>
          <a:solidFill>
            <a:srgbClr val="EBD3C9">
              <a:alpha val="0"/>
            </a:srgbClr>
          </a:solidFill>
          <a:ln>
            <a:noFill/>
          </a:ln>
        </p:spPr>
      </p:pic>
      <p:sp>
        <p:nvSpPr>
          <p:cNvPr id="17" name="Google Shape;17;p2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1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3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34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34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4" name="Google Shape;54;p36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3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7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FBF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Ultra"/>
                <a:ea typeface="Ultra"/>
                <a:cs typeface="Ultra"/>
                <a:sym typeface="Ult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22434" l="8958" r="1" t="-571"/>
          <a:stretch/>
        </p:blipFill>
        <p:spPr>
          <a:xfrm>
            <a:off x="0" y="2350169"/>
            <a:ext cx="4727086" cy="4507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5426535" y="3429000"/>
            <a:ext cx="36215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Gulimche"/>
                <a:ea typeface="Gulimche"/>
                <a:cs typeface="Gulimche"/>
                <a:sym typeface="Gulimche"/>
              </a:rPr>
              <a:t>게임 시장 조사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6633411" y="3982997"/>
            <a:ext cx="2227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(3매치) 퍼즐게임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 txBox="1"/>
          <p:nvPr/>
        </p:nvSpPr>
        <p:spPr>
          <a:xfrm>
            <a:off x="381001" y="249734"/>
            <a:ext cx="317266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네이버 통계 자료</a:t>
            </a:r>
            <a:endParaRPr/>
          </a:p>
        </p:txBody>
      </p:sp>
      <p:sp>
        <p:nvSpPr>
          <p:cNvPr id="152" name="Google Shape;152;p10"/>
          <p:cNvSpPr txBox="1"/>
          <p:nvPr/>
        </p:nvSpPr>
        <p:spPr>
          <a:xfrm>
            <a:off x="608415" y="1170644"/>
            <a:ext cx="8307082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아래 자료는 인터넷 기사에 시간대 별로 댓글이 달리는 양을 확인하기 위한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데이터로 사용되지만 넓은 스마트 폰의 보급으로 현대 사회에서 인터넷 접속과</a:t>
            </a:r>
            <a:b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</a:b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게임플레이 시간대는 밀접한 관계가 있음을 알 수 있다</a:t>
            </a:r>
            <a:endParaRPr/>
          </a:p>
        </p:txBody>
      </p:sp>
      <p:pic>
        <p:nvPicPr>
          <p:cNvPr id="153" name="Google Shape;1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179" y="2455932"/>
            <a:ext cx="3643821" cy="281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55932"/>
            <a:ext cx="3781170" cy="27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 txBox="1"/>
          <p:nvPr/>
        </p:nvSpPr>
        <p:spPr>
          <a:xfrm>
            <a:off x="1118170" y="5225691"/>
            <a:ext cx="6907660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보편적으로 오전 7시에서 10시 사이에 접속양이 폭발적으로 상승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이후 오후 3~5시를 기점으로 다시 상승한다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출.퇴근 시간(등.하교시간)과 동일한 시간대인 것을 알 수 있다.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/>
        </p:nvSpPr>
        <p:spPr>
          <a:xfrm>
            <a:off x="1379621" y="3071245"/>
            <a:ext cx="330467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Gulimche"/>
                <a:ea typeface="Gulimche"/>
                <a:cs typeface="Gulimche"/>
                <a:sym typeface="Gulimche"/>
              </a:rPr>
              <a:t>퍼즐게임의 특징</a:t>
            </a:r>
            <a:endParaRPr sz="3200">
              <a:solidFill>
                <a:schemeClr val="lt1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/>
        </p:nvSpPr>
        <p:spPr>
          <a:xfrm>
            <a:off x="381001" y="249734"/>
            <a:ext cx="39549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퍼즐게임 장르의 특징</a:t>
            </a:r>
            <a:endParaRPr/>
          </a:p>
        </p:txBody>
      </p:sp>
      <p:pic>
        <p:nvPicPr>
          <p:cNvPr id="166" name="Google Shape;1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0087" y="1325459"/>
            <a:ext cx="2147644" cy="28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1056" y="1325460"/>
            <a:ext cx="2147644" cy="28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2"/>
          <p:cNvSpPr txBox="1"/>
          <p:nvPr/>
        </p:nvSpPr>
        <p:spPr>
          <a:xfrm>
            <a:off x="566055" y="4597167"/>
            <a:ext cx="5707012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쉬운 조작 방법, 귀여운 캐릭터 상품, 높은 몰입감으로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짧은 시간에 즐길 수 있는 가장 효과적인 장르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69" name="Google Shape;169;p12"/>
          <p:cNvSpPr txBox="1"/>
          <p:nvPr/>
        </p:nvSpPr>
        <p:spPr>
          <a:xfrm>
            <a:off x="566055" y="5466957"/>
            <a:ext cx="8239756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짧은 플레이 타임으로 바쁜 출.퇴근(등.하교)시 대중교통 이용 중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또는 짧은 점심시간 동안 잠깐의 시간으로 최대의 즐거움을 느낄 수 있는 장르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/>
          <p:nvPr/>
        </p:nvSpPr>
        <p:spPr>
          <a:xfrm>
            <a:off x="381001" y="249734"/>
            <a:ext cx="39549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퍼즐게임 장르의 특징</a:t>
            </a:r>
            <a:endParaRPr/>
          </a:p>
        </p:txBody>
      </p:sp>
      <p:sp>
        <p:nvSpPr>
          <p:cNvPr id="175" name="Google Shape;175;p13"/>
          <p:cNvSpPr txBox="1"/>
          <p:nvPr/>
        </p:nvSpPr>
        <p:spPr>
          <a:xfrm>
            <a:off x="566055" y="4597167"/>
            <a:ext cx="8137164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구글 플레이 스토어 기준 마켓 매출 순위 퍼즐 게임 ＇애니팡 3’ 54위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퍼즐게임 부류에서 매출 순위 1위</a:t>
            </a:r>
            <a:r>
              <a:rPr lang="ko-KR" sz="105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(2등 선데이토즈 ‘ 위베어베어스 더 퍼즐’, 3등 카카오 게임즈 ‘프렌즈 팝콘‘)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참고로 애플 앱스토어 매출 부분 53위로 퍼즐게임 부분 ‘애니팡 3’가 1위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76" name="Google Shape;176;p13"/>
          <p:cNvGrpSpPr/>
          <p:nvPr/>
        </p:nvGrpSpPr>
        <p:grpSpPr>
          <a:xfrm>
            <a:off x="285998" y="1312860"/>
            <a:ext cx="5605068" cy="2037533"/>
            <a:chOff x="232757" y="1140070"/>
            <a:chExt cx="4572638" cy="1662228"/>
          </a:xfrm>
        </p:grpSpPr>
        <p:pic>
          <p:nvPicPr>
            <p:cNvPr id="177" name="Google Shape;17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2757" y="1140070"/>
              <a:ext cx="4572638" cy="4858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" name="Google Shape;178;p13"/>
            <p:cNvGrpSpPr/>
            <p:nvPr/>
          </p:nvGrpSpPr>
          <p:grpSpPr>
            <a:xfrm>
              <a:off x="232757" y="1589027"/>
              <a:ext cx="3049668" cy="1213271"/>
              <a:chOff x="232757" y="1589027"/>
              <a:chExt cx="3049668" cy="1213271"/>
            </a:xfrm>
          </p:grpSpPr>
          <p:pic>
            <p:nvPicPr>
              <p:cNvPr id="179" name="Google Shape;179;p13"/>
              <p:cNvPicPr preferRelativeResize="0"/>
              <p:nvPr/>
            </p:nvPicPr>
            <p:blipFill rotWithShape="1">
              <a:blip r:embed="rId4">
                <a:alphaModFix/>
              </a:blip>
              <a:srcRect b="-1293" l="0" r="95259" t="-1"/>
              <a:stretch/>
            </p:blipFill>
            <p:spPr>
              <a:xfrm>
                <a:off x="232757" y="1625912"/>
                <a:ext cx="411492" cy="3055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95259" t="0"/>
              <a:stretch/>
            </p:blipFill>
            <p:spPr>
              <a:xfrm>
                <a:off x="232757" y="1888349"/>
                <a:ext cx="411492" cy="905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181;p13"/>
              <p:cNvPicPr preferRelativeResize="0"/>
              <p:nvPr/>
            </p:nvPicPr>
            <p:blipFill rotWithShape="1">
              <a:blip r:embed="rId5">
                <a:alphaModFix/>
              </a:blip>
              <a:srcRect b="0" l="69601" r="0" t="0"/>
              <a:stretch/>
            </p:blipFill>
            <p:spPr>
              <a:xfrm>
                <a:off x="644249" y="1897297"/>
                <a:ext cx="2638176" cy="905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71149" r="0" t="-12532"/>
              <a:stretch/>
            </p:blipFill>
            <p:spPr>
              <a:xfrm>
                <a:off x="644249" y="1589027"/>
                <a:ext cx="2638176" cy="3394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3" name="Google Shape;183;p13"/>
          <p:cNvGrpSpPr/>
          <p:nvPr/>
        </p:nvGrpSpPr>
        <p:grpSpPr>
          <a:xfrm>
            <a:off x="4094629" y="1752686"/>
            <a:ext cx="4848490" cy="2914366"/>
            <a:chOff x="4619942" y="1142011"/>
            <a:chExt cx="3879809" cy="2332104"/>
          </a:xfrm>
        </p:grpSpPr>
        <p:pic>
          <p:nvPicPr>
            <p:cNvPr id="184" name="Google Shape;184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22535" y="1142011"/>
              <a:ext cx="3877216" cy="428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19942" y="1570696"/>
              <a:ext cx="411492" cy="17979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31434" y="1589027"/>
              <a:ext cx="2081189" cy="18850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/>
          <p:nvPr/>
        </p:nvSpPr>
        <p:spPr>
          <a:xfrm>
            <a:off x="5355771" y="5545777"/>
            <a:ext cx="653143" cy="2968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4"/>
          <p:cNvSpPr txBox="1"/>
          <p:nvPr/>
        </p:nvSpPr>
        <p:spPr>
          <a:xfrm>
            <a:off x="5355771" y="5509552"/>
            <a:ext cx="22503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낮은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/>
        </p:nvSpPr>
        <p:spPr>
          <a:xfrm>
            <a:off x="381001" y="249734"/>
            <a:ext cx="39549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퍼즐게임 장르의 특징</a:t>
            </a:r>
            <a:endParaRPr/>
          </a:p>
        </p:txBody>
      </p:sp>
      <p:sp>
        <p:nvSpPr>
          <p:cNvPr id="198" name="Google Shape;198;p15"/>
          <p:cNvSpPr txBox="1"/>
          <p:nvPr/>
        </p:nvSpPr>
        <p:spPr>
          <a:xfrm>
            <a:off x="566055" y="5466957"/>
            <a:ext cx="5061001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자극적인 광고 노출 없이도 꾸준한 성장을 보임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99" name="Google Shape;1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457" y="1194759"/>
            <a:ext cx="4892115" cy="427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 txBox="1"/>
          <p:nvPr/>
        </p:nvSpPr>
        <p:spPr>
          <a:xfrm>
            <a:off x="4601521" y="2939180"/>
            <a:ext cx="4352474" cy="783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자사에서 업로드한 소개영상을 제외하고</a:t>
            </a:r>
            <a:br>
              <a:rPr lang="ko-KR" sz="16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</a:br>
            <a:r>
              <a:rPr lang="ko-KR" sz="16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대부분 플레이어에 의해 만들어진 2차 창작물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/>
        </p:nvSpPr>
        <p:spPr>
          <a:xfrm>
            <a:off x="1379620" y="3071245"/>
            <a:ext cx="38180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Gulimche"/>
                <a:ea typeface="Gulimche"/>
                <a:cs typeface="Gulimche"/>
                <a:sym typeface="Gulimche"/>
              </a:rPr>
              <a:t>다른 게임과 차별성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/>
        </p:nvSpPr>
        <p:spPr>
          <a:xfrm>
            <a:off x="381001" y="249734"/>
            <a:ext cx="35637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다른 장르와 차별성</a:t>
            </a:r>
            <a:endParaRPr/>
          </a:p>
        </p:txBody>
      </p:sp>
      <p:sp>
        <p:nvSpPr>
          <p:cNvPr id="211" name="Google Shape;211;p17"/>
          <p:cNvSpPr txBox="1"/>
          <p:nvPr/>
        </p:nvSpPr>
        <p:spPr>
          <a:xfrm>
            <a:off x="1170267" y="1133381"/>
            <a:ext cx="6803466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퍼즐 게임 장르의 특성상 다른 IP를 활용한 개발을 진행하더라도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게임의 진행 방식에는 큰 변화는 없다</a:t>
            </a:r>
            <a:endParaRPr/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3">
            <a:alphaModFix/>
          </a:blip>
          <a:srcRect b="28381" l="355" r="-92" t="13001"/>
          <a:stretch/>
        </p:blipFill>
        <p:spPr>
          <a:xfrm>
            <a:off x="1313022" y="2302043"/>
            <a:ext cx="3039978" cy="317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4">
            <a:alphaModFix/>
          </a:blip>
          <a:srcRect b="19806" l="13237" r="13600" t="25516"/>
          <a:stretch/>
        </p:blipFill>
        <p:spPr>
          <a:xfrm>
            <a:off x="4791001" y="2302043"/>
            <a:ext cx="3182732" cy="317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/>
        </p:nvSpPr>
        <p:spPr>
          <a:xfrm>
            <a:off x="381001" y="249734"/>
            <a:ext cx="35637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다른 장르와 차별성</a:t>
            </a:r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1498081" y="1133381"/>
            <a:ext cx="6147837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이름만 없었다면 두 게임을 구별 하기 힘들었을 것 이다</a:t>
            </a:r>
            <a:endParaRPr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1" y="1886545"/>
            <a:ext cx="4826094" cy="39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 rotWithShape="1">
          <a:blip r:embed="rId4">
            <a:alphaModFix/>
          </a:blip>
          <a:srcRect b="70290" l="0" r="0" t="0"/>
          <a:stretch/>
        </p:blipFill>
        <p:spPr>
          <a:xfrm>
            <a:off x="5415148" y="2402745"/>
            <a:ext cx="3676797" cy="123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/>
        </p:nvSpPr>
        <p:spPr>
          <a:xfrm>
            <a:off x="381001" y="249734"/>
            <a:ext cx="35637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다른 장르와 차별성</a:t>
            </a:r>
            <a:endParaRPr/>
          </a:p>
        </p:txBody>
      </p:sp>
      <p:pic>
        <p:nvPicPr>
          <p:cNvPr id="227" name="Google Shape;2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1" y="2762157"/>
            <a:ext cx="5668166" cy="66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817" y="3429000"/>
            <a:ext cx="8110366" cy="24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9"/>
          <p:cNvSpPr txBox="1"/>
          <p:nvPr/>
        </p:nvSpPr>
        <p:spPr>
          <a:xfrm>
            <a:off x="578840" y="1613667"/>
            <a:ext cx="64748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1등의 비결 : 비슷한 형태에서도 차이점을 만들어가 선견지명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1379621" y="3071245"/>
            <a:ext cx="13298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Gulimche"/>
                <a:ea typeface="Gulimche"/>
                <a:cs typeface="Gulimche"/>
                <a:sym typeface="Gulimche"/>
              </a:rPr>
              <a:t>목차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/>
        </p:nvSpPr>
        <p:spPr>
          <a:xfrm>
            <a:off x="381001" y="249734"/>
            <a:ext cx="35637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다른 장르와 차별성</a:t>
            </a:r>
            <a:endParaRPr/>
          </a:p>
        </p:txBody>
      </p:sp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106" y="1532771"/>
            <a:ext cx="2315913" cy="41190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0"/>
          <p:cNvGrpSpPr/>
          <p:nvPr/>
        </p:nvGrpSpPr>
        <p:grpSpPr>
          <a:xfrm>
            <a:off x="4572001" y="834509"/>
            <a:ext cx="3300172" cy="3822025"/>
            <a:chOff x="5543430" y="150634"/>
            <a:chExt cx="3943345" cy="4566902"/>
          </a:xfrm>
        </p:grpSpPr>
        <p:pic>
          <p:nvPicPr>
            <p:cNvPr id="237" name="Google Shape;23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43430" y="2139195"/>
              <a:ext cx="3943345" cy="2578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5375" y="150634"/>
              <a:ext cx="2507624" cy="3828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0"/>
          <p:cNvSpPr txBox="1"/>
          <p:nvPr/>
        </p:nvSpPr>
        <p:spPr>
          <a:xfrm>
            <a:off x="4034590" y="4861078"/>
            <a:ext cx="4517583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미니게임 모드 추가와 캐릭터 코스튬 추가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게임성과 상품성을 동시에 잡음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/>
        </p:nvSpPr>
        <p:spPr>
          <a:xfrm>
            <a:off x="1379620" y="3071245"/>
            <a:ext cx="38180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Gulimche"/>
                <a:ea typeface="Gulimche"/>
                <a:cs typeface="Gulimche"/>
                <a:sym typeface="Gulimche"/>
              </a:rPr>
              <a:t>경제적 이점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/>
        </p:nvSpPr>
        <p:spPr>
          <a:xfrm>
            <a:off x="381001" y="249734"/>
            <a:ext cx="22653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경제적 이점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1036416" y="1708817"/>
            <a:ext cx="7071167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앞에서 조사한 자료를 근거로 사업을 구상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40~50대 바쁜 직장인(주부)들을 타겟으로 한 마케팅 전략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하드코어 한 컨트롤 보다 쉬운 조작으로 꾸준히 플레이하도록 유도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1036416" y="3429000"/>
            <a:ext cx="6960945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고액의 결제를 유도하는 모바일 RPG장르를 제외하면 매출면에서 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보드게임 장르와 2등을 경쟁하는 라이벌 관계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1036416" y="4714288"/>
            <a:ext cx="7720383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주로 기존의 IP를 재사용하고 높은 수준의 3D 그래픽을 필요로 하지 않기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때문에 비교적 적은 개발비용을 시작으로 큰 수익을 창출할 수 있다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/>
        </p:nvSpPr>
        <p:spPr>
          <a:xfrm>
            <a:off x="381001" y="249734"/>
            <a:ext cx="22653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경제적 이점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1004332" y="1347537"/>
            <a:ext cx="7034298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2018년 조사 자료에 의하면 장르별 일평균 이용자 수가 380만명인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퍼즐게임이 압도적인 1위를 차지했다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2023077" y="2474528"/>
            <a:ext cx="5154285" cy="198762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1004332" y="4837360"/>
            <a:ext cx="7191777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다른 장르에 비해 적은 구매요소와 RPG장르의 값비싼 현금아이템의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매출로 매출 점유율 그래프에서는 기타로 처리됨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/>
        </p:nvSpPr>
        <p:spPr>
          <a:xfrm>
            <a:off x="1379620" y="3071245"/>
            <a:ext cx="381802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Gulimche"/>
                <a:ea typeface="Gulimche"/>
                <a:cs typeface="Gulimche"/>
                <a:sym typeface="Gulimche"/>
              </a:rPr>
              <a:t>현재 시장 구조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/>
        </p:nvSpPr>
        <p:spPr>
          <a:xfrm>
            <a:off x="381001" y="249734"/>
            <a:ext cx="18742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시장 구조</a:t>
            </a:r>
            <a:endParaRPr/>
          </a:p>
        </p:txBody>
      </p:sp>
      <p:sp>
        <p:nvSpPr>
          <p:cNvPr id="271" name="Google Shape;271;p25"/>
          <p:cNvSpPr txBox="1"/>
          <p:nvPr/>
        </p:nvSpPr>
        <p:spPr>
          <a:xfrm>
            <a:off x="676542" y="1876926"/>
            <a:ext cx="7790915" cy="3362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매우 치열한 시장 구조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퍼즐게임 시장으로 뛰어드는 개발사의 수가 점차 늘어나는 추세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자사의 IP 또는 타 플랫폼의 IP를 활용한 개발이 폭발적으로 일어 남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데브시스터즈의 ‘쿠키런 젤리팝’의 경우도 한국 출시 보다는 해외 시장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출시를 목표로 함 ( 한국시장은 이미 ‘애니팡’, ‘캔디 크러쉬’ 라는 대형 IP가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시장을 장악한 상황)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현재 퍼즐게임의 한국시장 출시보다는 해외시장 출시를 목표로 개발하는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것이 보다 유리함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/>
        </p:nvSpPr>
        <p:spPr>
          <a:xfrm>
            <a:off x="2310063" y="1684421"/>
            <a:ext cx="3794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1. 19년도 게임이용 실태 조사 자료</a:t>
            </a:r>
            <a:endParaRPr/>
          </a:p>
        </p:txBody>
      </p:sp>
      <p:sp>
        <p:nvSpPr>
          <p:cNvPr id="103" name="Google Shape;103;p3"/>
          <p:cNvSpPr txBox="1"/>
          <p:nvPr/>
        </p:nvSpPr>
        <p:spPr>
          <a:xfrm>
            <a:off x="2310063" y="2430378"/>
            <a:ext cx="29979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2. 네이버 데이터 통계 자료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2310063" y="3176335"/>
            <a:ext cx="21419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3. 퍼즐게임의 특징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2310063" y="3922292"/>
            <a:ext cx="23727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4. 퍼즐게임의 차별성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2310063" y="4668249"/>
            <a:ext cx="2916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5. 퍼즐게임의 경제적 이점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2310063" y="5414206"/>
            <a:ext cx="245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6. 퍼즐게임 시장 상황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381001" y="249734"/>
            <a:ext cx="9669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목차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/>
        </p:nvSpPr>
        <p:spPr>
          <a:xfrm>
            <a:off x="753979" y="3136612"/>
            <a:ext cx="60719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Gulimche"/>
                <a:ea typeface="Gulimche"/>
                <a:cs typeface="Gulimche"/>
                <a:sym typeface="Gulimche"/>
              </a:rPr>
              <a:t>19년도 게임이용 실태 조사 자료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/>
        </p:nvSpPr>
        <p:spPr>
          <a:xfrm>
            <a:off x="381001" y="249734"/>
            <a:ext cx="39773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19년도 설문조사 결과</a:t>
            </a:r>
            <a:endParaRPr/>
          </a:p>
        </p:txBody>
      </p:sp>
      <p:graphicFrame>
        <p:nvGraphicFramePr>
          <p:cNvPr id="119" name="Google Shape;119;p5"/>
          <p:cNvGraphicFramePr/>
          <p:nvPr/>
        </p:nvGraphicFramePr>
        <p:xfrm>
          <a:off x="1564105" y="834509"/>
          <a:ext cx="6300890" cy="399755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20" name="Google Shape;120;p5"/>
          <p:cNvSpPr txBox="1"/>
          <p:nvPr/>
        </p:nvSpPr>
        <p:spPr>
          <a:xfrm>
            <a:off x="1053101" y="4832059"/>
            <a:ext cx="7242688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설문 조사참여자 3037명 조사 결과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‘평소 게임을 즐겨한다’에 응답한 사람의 수는 전체 대비 약 68%였다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/>
        </p:nvSpPr>
        <p:spPr>
          <a:xfrm>
            <a:off x="381001" y="249734"/>
            <a:ext cx="39773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19년도 설문조사 결과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933023" y="4898509"/>
            <a:ext cx="7277954" cy="170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설문에 응답한 사람들 중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본인의 직업을 사무직 또는 전문직이라고 응답한 사람은 전체 37%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학생이라고 응답한 사람은 전체의 20%,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나머지는 기타 (운수 또는 서비스 업 등)응답한 사람이 전체 43%이다</a:t>
            </a:r>
            <a:endParaRPr/>
          </a:p>
        </p:txBody>
      </p:sp>
      <p:graphicFrame>
        <p:nvGraphicFramePr>
          <p:cNvPr id="127" name="Google Shape;127;p6"/>
          <p:cNvGraphicFramePr/>
          <p:nvPr/>
        </p:nvGraphicFramePr>
        <p:xfrm>
          <a:off x="1524000" y="834509"/>
          <a:ext cx="6096000" cy="4064000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/>
        </p:nvSpPr>
        <p:spPr>
          <a:xfrm>
            <a:off x="381001" y="249734"/>
            <a:ext cx="39773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19년도 설문조사 결과</a:t>
            </a:r>
            <a:endParaRPr/>
          </a:p>
        </p:txBody>
      </p:sp>
      <p:sp>
        <p:nvSpPr>
          <p:cNvPr id="133" name="Google Shape;133;p7"/>
          <p:cNvSpPr txBox="1"/>
          <p:nvPr/>
        </p:nvSpPr>
        <p:spPr>
          <a:xfrm>
            <a:off x="1531474" y="4898509"/>
            <a:ext cx="6088526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전체 설문 응답자 중에 40~50대가 41%, 20~30대가 34%,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10대 또는 60대 이상이 25%를 차지했다</a:t>
            </a:r>
            <a:endParaRPr/>
          </a:p>
        </p:txBody>
      </p:sp>
      <p:graphicFrame>
        <p:nvGraphicFramePr>
          <p:cNvPr id="134" name="Google Shape;134;p7"/>
          <p:cNvGraphicFramePr/>
          <p:nvPr/>
        </p:nvGraphicFramePr>
        <p:xfrm>
          <a:off x="1524000" y="834509"/>
          <a:ext cx="6096000" cy="4064000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/>
        </p:nvSpPr>
        <p:spPr>
          <a:xfrm>
            <a:off x="381001" y="249734"/>
            <a:ext cx="39773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25252"/>
                </a:solidFill>
                <a:latin typeface="Ultra"/>
                <a:ea typeface="Ultra"/>
                <a:cs typeface="Ultra"/>
                <a:sym typeface="Ultra"/>
              </a:rPr>
              <a:t>19년도 설문조사 결과</a:t>
            </a:r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195641" y="4898509"/>
            <a:ext cx="8752717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설문 응답자 중 90%가 모바일게임을 플레이 한다고 답했고 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다음으로 PC게임, 콘솔 게임 순으로 순위를 차지했다</a:t>
            </a:r>
            <a:r>
              <a:rPr lang="ko-KR" sz="10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(복수 응답 가능)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또한 게임이 아닌 인터넷 접속 플랫폼으로 97%가 스마트폰을 이용한다고 답변했다</a:t>
            </a:r>
            <a:endParaRPr sz="18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aphicFrame>
        <p:nvGraphicFramePr>
          <p:cNvPr id="141" name="Google Shape;141;p8"/>
          <p:cNvGraphicFramePr/>
          <p:nvPr/>
        </p:nvGraphicFramePr>
        <p:xfrm>
          <a:off x="1466300" y="834509"/>
          <a:ext cx="6096000" cy="4064100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/>
        </p:nvSpPr>
        <p:spPr>
          <a:xfrm>
            <a:off x="866273" y="3071245"/>
            <a:ext cx="52136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Gulimche"/>
                <a:ea typeface="Gulimche"/>
                <a:cs typeface="Gulimche"/>
                <a:sym typeface="Gulimche"/>
              </a:rPr>
              <a:t>네이버 빅데이터 통계자료</a:t>
            </a:r>
            <a:endParaRPr sz="3200">
              <a:solidFill>
                <a:schemeClr val="lt1"/>
              </a:solidFill>
              <a:latin typeface="Gulimche"/>
              <a:ea typeface="Gulimche"/>
              <a:cs typeface="Gulimche"/>
              <a:sym typeface="Gulimch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스토리보드 레이아웃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새별의파워포인트_63_컬러">
      <a:dk1>
        <a:srgbClr val="000000"/>
      </a:dk1>
      <a:lt1>
        <a:srgbClr val="FFFFFF"/>
      </a:lt1>
      <a:dk2>
        <a:srgbClr val="A5A5A5"/>
      </a:dk2>
      <a:lt2>
        <a:srgbClr val="E7E6E6"/>
      </a:lt2>
      <a:accent1>
        <a:srgbClr val="56A8B3"/>
      </a:accent1>
      <a:accent2>
        <a:srgbClr val="EBD3C9"/>
      </a:accent2>
      <a:accent3>
        <a:srgbClr val="886348"/>
      </a:accent3>
      <a:accent4>
        <a:srgbClr val="FF8B8B"/>
      </a:accent4>
      <a:accent5>
        <a:srgbClr val="FACD52"/>
      </a:accent5>
      <a:accent6>
        <a:srgbClr val="BFBFBF"/>
      </a:accent6>
      <a:hlink>
        <a:srgbClr val="595959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2015-01-21T11:35:38Z</dcterms:created>
  <dc:creator>Saebyeol Yu</dc:creator>
</cp:coreProperties>
</file>